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0" r:id="rId6"/>
    <p:sldId id="275" r:id="rId7"/>
    <p:sldId id="262" r:id="rId8"/>
    <p:sldId id="259" r:id="rId9"/>
    <p:sldId id="272" r:id="rId10"/>
    <p:sldId id="271" r:id="rId11"/>
    <p:sldId id="273" r:id="rId12"/>
    <p:sldId id="267" r:id="rId13"/>
    <p:sldId id="268" r:id="rId14"/>
    <p:sldId id="269" r:id="rId15"/>
    <p:sldId id="270" r:id="rId16"/>
    <p:sldId id="276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410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322C-6AF3-4076-BF4A-483E71C42384}" type="datetimeFigureOut">
              <a:rPr lang="ru-RU" smtClean="0"/>
              <a:pPr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9A7F-C7BB-4321-9865-82E912367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/>
            </a:r>
            <a:br>
              <a:rPr lang="ru-RU" b="1" i="1" dirty="0" smtClean="0">
                <a:solidFill>
                  <a:schemeClr val="tx2"/>
                </a:solidFill>
              </a:rPr>
            </a:br>
            <a:r>
              <a:rPr lang="ru-RU" b="1" i="1" dirty="0" smtClean="0">
                <a:solidFill>
                  <a:schemeClr val="tx2"/>
                </a:solidFill>
              </a:rPr>
              <a:t/>
            </a:r>
            <a:br>
              <a:rPr lang="ru-RU" b="1" i="1" dirty="0" smtClean="0">
                <a:solidFill>
                  <a:schemeClr val="tx2"/>
                </a:solidFill>
              </a:rPr>
            </a:br>
            <a:r>
              <a:rPr lang="ru-RU" b="1" i="1" dirty="0" smtClean="0">
                <a:solidFill>
                  <a:schemeClr val="tx2"/>
                </a:solidFill>
              </a:rPr>
              <a:t>Работа классного руководителя в профильном и </a:t>
            </a:r>
            <a:r>
              <a:rPr lang="ru-RU" b="1" i="1" dirty="0" err="1" smtClean="0">
                <a:solidFill>
                  <a:schemeClr val="tx2"/>
                </a:solidFill>
              </a:rPr>
              <a:t>предпрофильном</a:t>
            </a:r>
            <a:r>
              <a:rPr lang="ru-RU" b="1" i="1" dirty="0" smtClean="0">
                <a:solidFill>
                  <a:schemeClr val="tx2"/>
                </a:solidFill>
              </a:rPr>
              <a:t> классе.  Роль </a:t>
            </a:r>
            <a:r>
              <a:rPr lang="ru-RU" b="1" i="1" dirty="0" err="1" smtClean="0">
                <a:solidFill>
                  <a:schemeClr val="tx2"/>
                </a:solidFill>
              </a:rPr>
              <a:t>профориентационной</a:t>
            </a:r>
            <a:r>
              <a:rPr lang="ru-RU" b="1" i="1" dirty="0" smtClean="0">
                <a:solidFill>
                  <a:schemeClr val="tx2"/>
                </a:solidFill>
              </a:rPr>
              <a:t> работы в профессиональном самоопределении  выпускников 9 и 11 классов</a:t>
            </a:r>
            <a:r>
              <a:rPr lang="ru-RU" b="1" i="1" dirty="0" smtClean="0">
                <a:solidFill>
                  <a:schemeClr val="tx2"/>
                </a:solidFill>
              </a:rPr>
              <a:t> </a:t>
            </a:r>
            <a:endParaRPr lang="ru-RU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20716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Слагаемые мастерства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классного руководителя: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28660" y="1428736"/>
            <a:ext cx="9572660" cy="54292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i="1" dirty="0" smtClean="0"/>
              <a:t>Методическая </a:t>
            </a:r>
            <a:r>
              <a:rPr lang="ru-RU" i="1" dirty="0"/>
              <a:t>подготовленность, позволяющая </a:t>
            </a:r>
            <a:r>
              <a:rPr lang="ru-RU" i="1" dirty="0" smtClean="0"/>
              <a:t>определить </a:t>
            </a:r>
            <a:r>
              <a:rPr lang="ru-RU" i="1" dirty="0"/>
              <a:t>педагогическую стратегию;</a:t>
            </a:r>
          </a:p>
          <a:p>
            <a:pPr algn="ctr"/>
            <a:r>
              <a:rPr lang="ru-RU" i="1" dirty="0"/>
              <a:t>Знания и умения по детской и подростковой возрастной психологии и социальной педагогике;</a:t>
            </a:r>
          </a:p>
          <a:p>
            <a:pPr algn="ctr"/>
            <a:r>
              <a:rPr lang="ru-RU" i="1" dirty="0"/>
              <a:t>Знания теоретических основ воспитания, народной педагогики;</a:t>
            </a:r>
          </a:p>
          <a:p>
            <a:pPr algn="ctr"/>
            <a:r>
              <a:rPr lang="ru-RU" i="1" dirty="0"/>
              <a:t>Владение технологией воспитательного воздействия на личность, группу детей, коллектив;</a:t>
            </a:r>
          </a:p>
          <a:p>
            <a:pPr algn="ctr"/>
            <a:r>
              <a:rPr lang="ru-RU" i="1" dirty="0"/>
              <a:t>Организаторские умения и навыки;</a:t>
            </a:r>
          </a:p>
          <a:p>
            <a:pPr algn="ctr"/>
            <a:r>
              <a:rPr lang="ru-RU" i="1" dirty="0"/>
              <a:t>Широкая образованность и духовная культура;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i="1" dirty="0" smtClean="0"/>
              <a:t>Способность преодолевать отжившие штампы и стереотипы, находить нетрадиционные воспитательные технологии и брать на себя ответственность за педагогическое действие;</a:t>
            </a:r>
          </a:p>
          <a:p>
            <a:pPr algn="ctr"/>
            <a:r>
              <a:rPr lang="ru-RU" i="1" dirty="0" smtClean="0"/>
              <a:t>Ориентация, прежде всего на ребенка, подростка как на уникальную человеческую личность;</a:t>
            </a:r>
          </a:p>
          <a:p>
            <a:pPr algn="ctr"/>
            <a:r>
              <a:rPr lang="ru-RU" i="1" dirty="0" smtClean="0"/>
              <a:t>Способность прогнозировать и просчитывать свои действия, владение приемами анализа, диагностики, умение педагогически осмыслить новые социально-экономические условия;</a:t>
            </a:r>
          </a:p>
          <a:p>
            <a:pPr algn="ctr"/>
            <a:r>
              <a:rPr lang="ru-RU" i="1" dirty="0" smtClean="0"/>
              <a:t>Вера в человека, педагогический оптимизм, мужество и сила воли. 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5716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Задачи, стоящие перед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 классным руководителем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500174"/>
            <a:ext cx="9501222" cy="535782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i="1" u="sng" dirty="0" smtClean="0"/>
              <a:t>в основной школе  </a:t>
            </a:r>
          </a:p>
          <a:p>
            <a:pPr algn="ctr"/>
            <a:r>
              <a:rPr lang="ru-RU" i="1" dirty="0" smtClean="0"/>
              <a:t>- развитие у учащихся умений жизненного </a:t>
            </a:r>
            <a:r>
              <a:rPr lang="ru-RU" i="1" dirty="0" err="1" smtClean="0"/>
              <a:t>целеполагания</a:t>
            </a:r>
            <a:r>
              <a:rPr lang="ru-RU" i="1" dirty="0" smtClean="0"/>
              <a:t>, рефлексии, направленности на профильное и профессиональное самоопределение как значимую часть жизненного самоопределения; </a:t>
            </a:r>
          </a:p>
          <a:p>
            <a:pPr algn="ctr"/>
            <a:r>
              <a:rPr lang="ru-RU" i="1" dirty="0" smtClean="0"/>
              <a:t>- развитие умений самопознания и самооценки; </a:t>
            </a:r>
          </a:p>
          <a:p>
            <a:pPr algn="ctr"/>
            <a:r>
              <a:rPr lang="ru-RU" i="1" dirty="0" smtClean="0"/>
              <a:t>- поддержка </a:t>
            </a:r>
            <a:r>
              <a:rPr lang="ru-RU" i="1" dirty="0" err="1" smtClean="0"/>
              <a:t>профильно</a:t>
            </a:r>
            <a:r>
              <a:rPr lang="ru-RU" i="1" dirty="0" smtClean="0"/>
              <a:t> выраженных интересов школьников; </a:t>
            </a:r>
          </a:p>
          <a:p>
            <a:pPr algn="ctr"/>
            <a:r>
              <a:rPr lang="ru-RU" i="1" dirty="0" smtClean="0"/>
              <a:t>расширение знаний о мире труда и профессий, о специфике регионального рынка труда, средних и высших учебных заведениях, </a:t>
            </a:r>
          </a:p>
          <a:p>
            <a:pPr algn="ctr"/>
            <a:r>
              <a:rPr lang="ru-RU" i="1" dirty="0" smtClean="0"/>
              <a:t>создание у учащихся положительных установок </a:t>
            </a:r>
          </a:p>
          <a:p>
            <a:pPr algn="ctr"/>
            <a:r>
              <a:rPr lang="ru-RU" i="1" dirty="0"/>
              <a:t> </a:t>
            </a:r>
            <a:r>
              <a:rPr lang="ru-RU" i="1" dirty="0" smtClean="0"/>
              <a:t>               на интересующие их виды деятельности</a:t>
            </a:r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1357298"/>
            <a:ext cx="9429784" cy="5500702"/>
          </a:xfrm>
        </p:spPr>
        <p:txBody>
          <a:bodyPr>
            <a:normAutofit fontScale="77500" lnSpcReduction="20000"/>
          </a:bodyPr>
          <a:lstStyle/>
          <a:p>
            <a:r>
              <a:rPr lang="ru-RU" b="1" i="1" u="sng" dirty="0" smtClean="0"/>
              <a:t>в старшей школе </a:t>
            </a:r>
          </a:p>
          <a:p>
            <a:pPr algn="ctr"/>
            <a:r>
              <a:rPr lang="ru-RU" i="1" dirty="0" smtClean="0"/>
              <a:t>- развитие умений рефлексивной деятельности, самопознания и самооценки,</a:t>
            </a:r>
          </a:p>
          <a:p>
            <a:pPr algn="ctr"/>
            <a:r>
              <a:rPr lang="ru-RU" i="1" dirty="0" smtClean="0"/>
              <a:t> помощь в формировании положительной адекватной самооценки; </a:t>
            </a:r>
          </a:p>
          <a:p>
            <a:pPr algn="ctr"/>
            <a:r>
              <a:rPr lang="ru-RU" i="1" dirty="0" smtClean="0"/>
              <a:t>- поддержка активности учащихся, направленной на развитие своих познавательных и профессиональных интересов, </a:t>
            </a:r>
          </a:p>
          <a:p>
            <a:pPr algn="ctr"/>
            <a:r>
              <a:rPr lang="ru-RU" i="1" dirty="0" smtClean="0"/>
              <a:t>определение ближних и средних временных жизненных перспектив, </a:t>
            </a:r>
          </a:p>
          <a:p>
            <a:pPr algn="ctr"/>
            <a:r>
              <a:rPr lang="ru-RU" i="1" dirty="0" smtClean="0"/>
              <a:t>создание индивидуальной образовательной траектории, способствующей профессиональному самоопределению, </a:t>
            </a:r>
          </a:p>
          <a:p>
            <a:pPr algn="ctr"/>
            <a:r>
              <a:rPr lang="ru-RU" i="1" dirty="0" smtClean="0"/>
              <a:t>продолжение работы по расширению знаний о мире труда и профессий, путях и формах профессиональной подготовки в избранной сфере деятельности, формированию профессионально значимых качеств. </a:t>
            </a:r>
          </a:p>
          <a:p>
            <a:pPr algn="ctr"/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Содержание </a:t>
            </a:r>
            <a:r>
              <a:rPr lang="ru-RU" dirty="0" smtClean="0">
                <a:solidFill>
                  <a:schemeClr val="tx2"/>
                </a:solidFill>
              </a:rPr>
              <a:t>работы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 </a:t>
            </a:r>
            <a:r>
              <a:rPr lang="ru-RU" i="1" dirty="0" smtClean="0"/>
              <a:t>- составление для конкретного класса (группы) плана педагогической поддержки самоопределения учащихся, включающий разнообразные формы, методы, средства, активизирующие познавательную, творческую активность школьников;  </a:t>
            </a:r>
          </a:p>
          <a:p>
            <a:pPr algn="ctr"/>
            <a:r>
              <a:rPr lang="ru-RU" i="1" dirty="0" smtClean="0"/>
              <a:t>- организация индивидуальных и групповых </a:t>
            </a:r>
            <a:r>
              <a:rPr lang="ru-RU" i="1" dirty="0" err="1" smtClean="0"/>
              <a:t>профориентационных</a:t>
            </a:r>
            <a:r>
              <a:rPr lang="ru-RU" i="1" dirty="0" smtClean="0"/>
              <a:t> бесед, диспутов, конференций; </a:t>
            </a:r>
          </a:p>
          <a:p>
            <a:pPr algn="ctr">
              <a:buNone/>
            </a:pPr>
            <a:r>
              <a:rPr lang="ru-RU" i="1" dirty="0" smtClean="0"/>
              <a:t>  психолого-педагогические наблюдения склонностей учащихся (данные наблюдений, анкет, тестов фиксируются в индивидуальной карте ученика); 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357298"/>
            <a:ext cx="9715568" cy="550070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i="1" dirty="0" smtClean="0"/>
              <a:t>- помощь в проектировании индивидуальной образовательной траектории, моделировании вариантов профильного обучения и профессионального становления, осуществлении анализа собственных достижений, составлении собственного </a:t>
            </a:r>
            <a:r>
              <a:rPr lang="ru-RU" i="1" dirty="0" err="1" smtClean="0"/>
              <a:t>портфолио</a:t>
            </a:r>
            <a:r>
              <a:rPr lang="ru-RU" i="1" dirty="0" smtClean="0"/>
              <a:t>; </a:t>
            </a:r>
          </a:p>
          <a:p>
            <a:pPr algn="ctr"/>
            <a:r>
              <a:rPr lang="ru-RU" i="1" dirty="0" smtClean="0"/>
              <a:t>- посещение учащимися дней открытых дверей в ВУЗах и </a:t>
            </a:r>
            <a:r>
              <a:rPr lang="ru-RU" i="1" dirty="0" err="1" smtClean="0"/>
              <a:t>ССУЗах</a:t>
            </a:r>
            <a:r>
              <a:rPr lang="ru-RU" i="1" dirty="0" smtClean="0"/>
              <a:t>; </a:t>
            </a:r>
          </a:p>
          <a:p>
            <a:pPr algn="ctr"/>
            <a:r>
              <a:rPr lang="ru-RU" i="1" dirty="0" smtClean="0"/>
              <a:t>- тематические и комплексные экскурсии  на предприятия;</a:t>
            </a:r>
          </a:p>
          <a:p>
            <a:pPr algn="ctr"/>
            <a:r>
              <a:rPr lang="ru-RU" i="1" dirty="0" smtClean="0"/>
              <a:t>анкетирование учащихся и их родителей по проблеме самоопределения; </a:t>
            </a:r>
          </a:p>
          <a:p>
            <a:pPr algn="ctr"/>
            <a:r>
              <a:rPr lang="ru-RU" i="1" dirty="0" smtClean="0"/>
              <a:t>- проведение родительских собраний по проблеме формирования готовности учащихся к профильному и профессиональному самоопределению; </a:t>
            </a:r>
          </a:p>
          <a:p>
            <a:pPr algn="ctr"/>
            <a:r>
              <a:rPr lang="ru-RU" i="1" dirty="0" smtClean="0"/>
              <a:t>- организуют встречи учащихся с выпускниками школы — студентами ВУЗов, </a:t>
            </a:r>
            <a:r>
              <a:rPr lang="ru-RU" i="1" dirty="0" err="1" smtClean="0"/>
              <a:t>ССУЗов</a:t>
            </a:r>
            <a:r>
              <a:rPr lang="ru-RU" i="1" dirty="0" smtClean="0"/>
              <a:t>.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Критерии результативности деятельности классного руководителя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571612"/>
            <a:ext cx="9358346" cy="557216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i="1" dirty="0" smtClean="0"/>
              <a:t>Упорядоченность </a:t>
            </a:r>
            <a:r>
              <a:rPr lang="ru-RU" i="1" dirty="0"/>
              <a:t>жизнедеятельности класса;</a:t>
            </a:r>
          </a:p>
          <a:p>
            <a:pPr algn="ctr"/>
            <a:r>
              <a:rPr lang="ru-RU" i="1" dirty="0"/>
              <a:t>Наличие и уровень стойкости, зрелости классного коллектива;</a:t>
            </a:r>
          </a:p>
          <a:p>
            <a:pPr algn="ctr"/>
            <a:r>
              <a:rPr lang="ru-RU" i="1" dirty="0"/>
              <a:t>Общий здоровый психологический климат в классе;</a:t>
            </a:r>
          </a:p>
          <a:p>
            <a:pPr algn="ctr"/>
            <a:r>
              <a:rPr lang="ru-RU" i="1" dirty="0"/>
              <a:t>Социальная защищенность каждого члена коллектива;</a:t>
            </a:r>
          </a:p>
          <a:p>
            <a:pPr algn="ctr"/>
            <a:r>
              <a:rPr lang="ru-RU" i="1" dirty="0"/>
              <a:t>Реальный рост качества обучения, воспитанности и общей культуры учащихся;</a:t>
            </a:r>
          </a:p>
          <a:p>
            <a:pPr algn="ctr"/>
            <a:r>
              <a:rPr lang="ru-RU" i="1" dirty="0"/>
              <a:t>Участие в опытно-экспериментальной, исследовательской работе;</a:t>
            </a:r>
          </a:p>
          <a:p>
            <a:pPr algn="ctr"/>
            <a:r>
              <a:rPr lang="ru-RU" i="1" dirty="0"/>
              <a:t>Участие и достижения в олимпиадах, достойная сдача ЕГЭ;</a:t>
            </a:r>
          </a:p>
          <a:p>
            <a:pPr algn="ctr"/>
            <a:r>
              <a:rPr lang="ru-RU" i="1" dirty="0"/>
              <a:t>Вовлечение родителей учащихся в дела классного коллектива;</a:t>
            </a:r>
          </a:p>
          <a:p>
            <a:pPr algn="ctr"/>
            <a:r>
              <a:rPr lang="ru-RU" i="1" dirty="0"/>
              <a:t>Активная позиция классного руководителя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В плане воспитательной работы появляется раздел «Специализация класса».</a:t>
            </a:r>
          </a:p>
          <a:p>
            <a:pPr algn="ctr"/>
            <a:r>
              <a:rPr lang="ru-RU" i="1" dirty="0" smtClean="0"/>
              <a:t> </a:t>
            </a:r>
            <a:r>
              <a:rPr lang="ru-RU" i="1" dirty="0" smtClean="0"/>
              <a:t>Особое внимание «</a:t>
            </a:r>
            <a:r>
              <a:rPr lang="ru-RU" i="1" dirty="0" err="1" smtClean="0"/>
              <a:t>Портфолио</a:t>
            </a:r>
            <a:r>
              <a:rPr lang="ru-RU" i="1" dirty="0" smtClean="0"/>
              <a:t> </a:t>
            </a:r>
            <a:r>
              <a:rPr lang="ru-RU" i="1" dirty="0" smtClean="0"/>
              <a:t>ученика» - основное направление работы классного руководителя в </a:t>
            </a:r>
            <a:r>
              <a:rPr lang="ru-RU" i="1" dirty="0" err="1" smtClean="0"/>
              <a:t>предпрофильных</a:t>
            </a:r>
            <a:r>
              <a:rPr lang="ru-RU" i="1" dirty="0" smtClean="0"/>
              <a:t> и профильных классах.</a:t>
            </a:r>
          </a:p>
          <a:p>
            <a:pPr algn="ctr"/>
            <a:r>
              <a:rPr lang="ru-RU" i="1" dirty="0" err="1" smtClean="0"/>
              <a:t>Портфолио</a:t>
            </a:r>
            <a:r>
              <a:rPr lang="ru-RU" i="1" dirty="0" smtClean="0"/>
              <a:t>  учитывает результаты, достигнутые учеником в учебной, творческой, социальной, коммуникативной деятельности.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Профильное обучение — средство дифференциации и индивидуализации обучения, позволяющее за счет изменений в структуре, содержании и организации образовательного процесса более полно учитывать интересы, склонности и способности учащихся, создавать условия для обучения старшеклассников в соответствии с их профессиональными интересами и намерениями в отношении продолжения образования.</a:t>
            </a:r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Выбор будущей профессии выпускниками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5257800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67% не имеют представлений ни о содержании дальнейшего образования, ни о предстоящей работе. Многие из них уповают на случай («как получится»), </a:t>
            </a:r>
          </a:p>
          <a:p>
            <a:pPr algn="ctr"/>
            <a:r>
              <a:rPr lang="ru-RU" i="1" dirty="0" smtClean="0"/>
              <a:t>27% считают, что об их дальнейшей трудовой и жизненной карьере должны позаботиться родители. </a:t>
            </a:r>
          </a:p>
          <a:p>
            <a:pPr algn="ctr"/>
            <a:r>
              <a:rPr lang="ru-RU" i="1" dirty="0" smtClean="0"/>
              <a:t>4% опрошенных высказывают предположение, что в решении этих важных вопросов им может помочь школа</a:t>
            </a:r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Сущность понятия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 «ориентация»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i="1" dirty="0" smtClean="0"/>
              <a:t>Целесообразно исходить из понимания слова «ориентация» не как </a:t>
            </a:r>
            <a:r>
              <a:rPr lang="ru-RU" i="1" dirty="0" err="1" smtClean="0"/>
              <a:t>манипулятивного</a:t>
            </a:r>
            <a:r>
              <a:rPr lang="ru-RU" i="1" dirty="0" smtClean="0"/>
              <a:t> воздействия на подростка, а как его формируемой способности разбираться в сложившихся внешних обстоятельствах, запрашивать и получать психолого-педагогическую помощь со стороны образовательного учреждения, использовать информационные ресурсы. 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Задачи школы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создание условий для формирования у подростка индивидуального образовательного запроса, личностной потребности во взвешенном выборе направления продолжения образования, готовности к последующей самореализации в избранном образовательном профиле, а также дальнейшей профессиональной самоидентификации в новых экономических и </a:t>
            </a:r>
            <a:r>
              <a:rPr lang="ru-RU" i="1" dirty="0" err="1" smtClean="0"/>
              <a:t>социокультурных</a:t>
            </a:r>
            <a:r>
              <a:rPr lang="ru-RU" i="1" dirty="0" smtClean="0"/>
              <a:t> условиях. </a:t>
            </a:r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i="1" dirty="0"/>
              <a:t>Педагогическая поддержка со стороны классного руководителя, направлена на уменьшение силы воздействия случайных факторов и на увеличение значимости склонностей и способностей субъекта в самоопределении. </a:t>
            </a:r>
          </a:p>
        </p:txBody>
      </p:sp>
    </p:spTree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Школьник должен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 суметь правильно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i="1" dirty="0" smtClean="0"/>
              <a:t> оценить личностные характеристики</a:t>
            </a:r>
            <a:r>
              <a:rPr lang="ru-RU" i="1" dirty="0" smtClean="0"/>
              <a:t>, </a:t>
            </a:r>
            <a:r>
              <a:rPr lang="ru-RU" i="1" dirty="0" smtClean="0"/>
              <a:t>экономическую целесообразность выбора, </a:t>
            </a:r>
          </a:p>
          <a:p>
            <a:pPr algn="ctr"/>
            <a:r>
              <a:rPr lang="ru-RU" i="1" dirty="0" smtClean="0"/>
              <a:t>сформулировать профессионально обусловленные цели получения образования</a:t>
            </a:r>
          </a:p>
          <a:p>
            <a:pPr algn="ctr"/>
            <a:r>
              <a:rPr lang="ru-RU" i="1" dirty="0" smtClean="0"/>
              <a:t> разработать индивидуальную образовательную траекторию, способствующую достижению поставленных целей и задач</a:t>
            </a:r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Факторы, влияющие на выбор профиля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i="1" dirty="0" smtClean="0"/>
              <a:t>самостоятельно, исходя из личных склонностей, способностей;  </a:t>
            </a:r>
          </a:p>
          <a:p>
            <a:pPr algn="ctr"/>
            <a:r>
              <a:rPr lang="ru-RU" i="1" dirty="0" smtClean="0"/>
              <a:t>самостоятельно, ориентируясь на идеал;  </a:t>
            </a:r>
          </a:p>
          <a:p>
            <a:pPr algn="ctr"/>
            <a:r>
              <a:rPr lang="ru-RU" i="1" dirty="0" smtClean="0"/>
              <a:t>под влиянием родителей, родственников;  </a:t>
            </a:r>
          </a:p>
          <a:p>
            <a:pPr algn="ctr"/>
            <a:r>
              <a:rPr lang="ru-RU" i="1" dirty="0" smtClean="0"/>
              <a:t>по совету педагогов;  </a:t>
            </a:r>
          </a:p>
          <a:p>
            <a:pPr algn="ctr"/>
            <a:r>
              <a:rPr lang="ru-RU" i="1" dirty="0" smtClean="0"/>
              <a:t>под влиянием других взрослых;  </a:t>
            </a:r>
          </a:p>
          <a:p>
            <a:pPr algn="ctr"/>
            <a:r>
              <a:rPr lang="ru-RU" i="1" dirty="0" smtClean="0"/>
              <a:t>за компанию с товарищами;  </a:t>
            </a:r>
          </a:p>
          <a:p>
            <a:pPr algn="ctr"/>
            <a:r>
              <a:rPr lang="ru-RU" i="1" dirty="0" smtClean="0"/>
              <a:t>под влиянием средств массовой информации </a:t>
            </a:r>
          </a:p>
          <a:p>
            <a:pPr algn="ctr">
              <a:buNone/>
            </a:pPr>
            <a:r>
              <a:rPr lang="ru-RU" i="1" dirty="0" smtClean="0"/>
              <a:t>и общественных стереотипов. </a:t>
            </a:r>
            <a:endParaRPr lang="ru-RU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 </a:t>
            </a:r>
            <a:r>
              <a:rPr lang="ru-RU" dirty="0" smtClean="0">
                <a:solidFill>
                  <a:schemeClr val="tx2"/>
                </a:solidFill>
              </a:rPr>
              <a:t>Технология профессиональной ориентации школьников</a:t>
            </a:r>
            <a:endParaRPr lang="ru-RU" dirty="0">
              <a:solidFill>
                <a:schemeClr val="tx2"/>
              </a:solidFill>
            </a:endParaRPr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285860"/>
            <a:ext cx="9858444" cy="557214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i="1" dirty="0" smtClean="0"/>
              <a:t>Постановка цели;</a:t>
            </a:r>
          </a:p>
          <a:p>
            <a:pPr algn="ctr"/>
            <a:r>
              <a:rPr lang="ru-RU" i="1" dirty="0" smtClean="0"/>
              <a:t>Изучение профессиональных интересов, намерений, увлечений в свободное время, успеваемости школьников;</a:t>
            </a:r>
          </a:p>
          <a:p>
            <a:pPr algn="ctr"/>
            <a:r>
              <a:rPr lang="ru-RU" i="1" dirty="0" smtClean="0"/>
              <a:t>Изучение учебных интересов школьников;</a:t>
            </a:r>
          </a:p>
          <a:p>
            <a:pPr algn="ctr"/>
            <a:r>
              <a:rPr lang="ru-RU" i="1" dirty="0" smtClean="0"/>
              <a:t>Информирование школьников о типах профессий;</a:t>
            </a:r>
          </a:p>
          <a:p>
            <a:pPr algn="ctr"/>
            <a:r>
              <a:rPr lang="ru-RU" i="1" dirty="0" smtClean="0"/>
              <a:t>Изучение профессиональных склонностей школьников;</a:t>
            </a:r>
          </a:p>
          <a:p>
            <a:pPr algn="ctr"/>
            <a:r>
              <a:rPr lang="ru-RU" i="1" dirty="0" smtClean="0"/>
              <a:t>Профессиональная диагностика способностей и личностных особенностей школьников;</a:t>
            </a:r>
          </a:p>
          <a:p>
            <a:pPr algn="ctr"/>
            <a:r>
              <a:rPr lang="ru-RU" i="1" dirty="0" smtClean="0"/>
              <a:t>Информация учащихся о противопоказаниях к профессиям;</a:t>
            </a:r>
          </a:p>
          <a:p>
            <a:pPr algn="ctr"/>
            <a:r>
              <a:rPr lang="ru-RU" i="1" dirty="0" smtClean="0"/>
              <a:t>Профессиональная консультация школьников.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672</Words>
  <Application>Microsoft Office PowerPoint</Application>
  <PresentationFormat>Экран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Работа классного руководителя в профильном и предпрофильном классе.  Роль профориентационной работы в профессиональном самоопределении  выпускников 9 и 11 классов </vt:lpstr>
      <vt:lpstr>Слайд 2</vt:lpstr>
      <vt:lpstr>Выбор будущей профессии выпускниками</vt:lpstr>
      <vt:lpstr>Сущность понятия  «ориентация»</vt:lpstr>
      <vt:lpstr>Задачи школы</vt:lpstr>
      <vt:lpstr>Слайд 6</vt:lpstr>
      <vt:lpstr>Школьник должен  суметь правильно</vt:lpstr>
      <vt:lpstr>      Факторы, влияющие на выбор профиля</vt:lpstr>
      <vt:lpstr>. Технология профессиональной ориентации школьников</vt:lpstr>
      <vt:lpstr>Слагаемые мастерства  классного руководителя: </vt:lpstr>
      <vt:lpstr>Слайд 11</vt:lpstr>
      <vt:lpstr>Задачи, стоящие перед  классным руководителем </vt:lpstr>
      <vt:lpstr>Слайд 13</vt:lpstr>
      <vt:lpstr>Содержание работы</vt:lpstr>
      <vt:lpstr>Слайд 15</vt:lpstr>
      <vt:lpstr>Критерии результативности деятельности классного руководителя 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dom</cp:lastModifiedBy>
  <cp:revision>41</cp:revision>
  <dcterms:created xsi:type="dcterms:W3CDTF">2010-09-16T14:46:38Z</dcterms:created>
  <dcterms:modified xsi:type="dcterms:W3CDTF">2010-09-16T21:30:06Z</dcterms:modified>
</cp:coreProperties>
</file>